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Year 6</a:t>
            </a:r>
            <a:endParaRPr lang="en-GB" sz="8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mpus Sans ITC" panose="04020404030D070202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Statutory Assessments </a:t>
            </a:r>
          </a:p>
          <a:p>
            <a: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Parent’s Evening</a:t>
            </a:r>
          </a:p>
        </p:txBody>
      </p:sp>
    </p:spTree>
    <p:extLst>
      <p:ext uri="{BB962C8B-B14F-4D97-AF65-F5344CB8AC3E}">
        <p14:creationId xmlns:p14="http://schemas.microsoft.com/office/powerpoint/2010/main" val="234390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380896" y="376545"/>
            <a:ext cx="9601200" cy="1303337"/>
          </a:xfrm>
        </p:spPr>
        <p:txBody>
          <a:bodyPr/>
          <a:lstStyle/>
          <a:p>
            <a:r>
              <a:rPr lang="en-GB" sz="5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Aims and Objectives</a:t>
            </a:r>
            <a:endParaRPr lang="en-GB" sz="5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mpus Sans ITC" panose="04020404030D070202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258067" y="1570700"/>
            <a:ext cx="9601200" cy="3319462"/>
          </a:xfrm>
        </p:spPr>
        <p:txBody>
          <a:bodyPr>
            <a:noAutofit/>
          </a:bodyPr>
          <a:lstStyle/>
          <a:p>
            <a:r>
              <a:rPr lang="en-GB" sz="2800" b="1" dirty="0" smtClean="0">
                <a:latin typeface="Tempus Sans ITC" panose="04020404030D07020202" pitchFamily="82" charset="0"/>
              </a:rPr>
              <a:t>Dates and assessment timetable</a:t>
            </a:r>
          </a:p>
          <a:p>
            <a:r>
              <a:rPr lang="en-GB" sz="2800" b="1" dirty="0" smtClean="0">
                <a:latin typeface="Tempus Sans ITC" panose="04020404030D07020202" pitchFamily="82" charset="0"/>
              </a:rPr>
              <a:t>What subjects are tested</a:t>
            </a:r>
          </a:p>
          <a:p>
            <a:r>
              <a:rPr lang="en-GB" sz="2800" b="1" dirty="0" smtClean="0">
                <a:latin typeface="Tempus Sans ITC" panose="04020404030D07020202" pitchFamily="82" charset="0"/>
              </a:rPr>
              <a:t>What SATs are and are not</a:t>
            </a:r>
          </a:p>
          <a:p>
            <a:r>
              <a:rPr lang="en-GB" sz="2800" b="1" dirty="0">
                <a:latin typeface="Tempus Sans ITC" panose="04020404030D07020202" pitchFamily="82" charset="0"/>
              </a:rPr>
              <a:t>Outline of how we will prepare the children </a:t>
            </a:r>
          </a:p>
          <a:p>
            <a:r>
              <a:rPr lang="en-GB" sz="2800" b="1" dirty="0" smtClean="0">
                <a:latin typeface="Tempus Sans ITC" panose="04020404030D07020202" pitchFamily="82" charset="0"/>
              </a:rPr>
              <a:t>How parents can support </a:t>
            </a:r>
          </a:p>
          <a:p>
            <a:r>
              <a:rPr lang="en-GB" sz="2800" b="1" dirty="0" smtClean="0">
                <a:latin typeface="Tempus Sans ITC" panose="04020404030D07020202" pitchFamily="82" charset="0"/>
              </a:rPr>
              <a:t>Test week practical information</a:t>
            </a:r>
          </a:p>
          <a:p>
            <a:r>
              <a:rPr lang="en-GB" sz="2800" b="1" dirty="0" smtClean="0">
                <a:latin typeface="Tempus Sans ITC" panose="04020404030D07020202" pitchFamily="82" charset="0"/>
              </a:rPr>
              <a:t>Questions?</a:t>
            </a:r>
          </a:p>
          <a:p>
            <a:r>
              <a:rPr lang="en-GB" sz="2800" b="1" dirty="0" smtClean="0">
                <a:latin typeface="Tempus Sans ITC" panose="04020404030D07020202" pitchFamily="82" charset="0"/>
              </a:rPr>
              <a:t>SATs past papers and text books</a:t>
            </a:r>
          </a:p>
          <a:p>
            <a:endParaRPr lang="en-GB" sz="2800" b="1" dirty="0">
              <a:latin typeface="Tempus Sans ITC" panose="04020404030D07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7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325217" y="479080"/>
            <a:ext cx="9601200" cy="1303337"/>
          </a:xfrm>
        </p:spPr>
        <p:txBody>
          <a:bodyPr>
            <a:normAutofit/>
          </a:bodyPr>
          <a:lstStyle/>
          <a:p>
            <a:r>
              <a:rPr lang="en-GB" sz="5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Dates and assessment timetable</a:t>
            </a:r>
            <a:endParaRPr lang="en-GB" sz="54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05070" y="1687853"/>
            <a:ext cx="106414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3C51B4"/>
                </a:solidFill>
                <a:latin typeface="Tempus Sans ITC" panose="04020404030D07020202" pitchFamily="82" charset="0"/>
              </a:rPr>
              <a:t>The </a:t>
            </a:r>
            <a:r>
              <a:rPr lang="en-GB" sz="2800" b="1" dirty="0" smtClean="0">
                <a:solidFill>
                  <a:srgbClr val="3C51B4"/>
                </a:solidFill>
                <a:latin typeface="Tempus Sans ITC" panose="04020404030D07020202" pitchFamily="82" charset="0"/>
              </a:rPr>
              <a:t>SATs </a:t>
            </a:r>
            <a:r>
              <a:rPr lang="en-GB" sz="2800" b="1" dirty="0">
                <a:solidFill>
                  <a:srgbClr val="3C51B4"/>
                </a:solidFill>
                <a:latin typeface="Tempus Sans ITC" panose="04020404030D07020202" pitchFamily="82" charset="0"/>
              </a:rPr>
              <a:t>for Key Stage 2 will take place from May 11 to May 14, 2026</a:t>
            </a:r>
            <a:endParaRPr lang="en-GB" sz="2800" dirty="0">
              <a:latin typeface="Tempus Sans ITC" panose="04020404030D07020202" pitchFamily="8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107569"/>
              </p:ext>
            </p:extLst>
          </p:nvPr>
        </p:nvGraphicFramePr>
        <p:xfrm>
          <a:off x="1129747" y="2879770"/>
          <a:ext cx="9992140" cy="27482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498035">
                  <a:extLst>
                    <a:ext uri="{9D8B030D-6E8A-4147-A177-3AD203B41FA5}">
                      <a16:colId xmlns:a16="http://schemas.microsoft.com/office/drawing/2014/main" val="1516720867"/>
                    </a:ext>
                  </a:extLst>
                </a:gridCol>
                <a:gridCol w="2498035">
                  <a:extLst>
                    <a:ext uri="{9D8B030D-6E8A-4147-A177-3AD203B41FA5}">
                      <a16:colId xmlns:a16="http://schemas.microsoft.com/office/drawing/2014/main" val="2732574190"/>
                    </a:ext>
                  </a:extLst>
                </a:gridCol>
                <a:gridCol w="2498035">
                  <a:extLst>
                    <a:ext uri="{9D8B030D-6E8A-4147-A177-3AD203B41FA5}">
                      <a16:colId xmlns:a16="http://schemas.microsoft.com/office/drawing/2014/main" val="1392438959"/>
                    </a:ext>
                  </a:extLst>
                </a:gridCol>
                <a:gridCol w="2498035">
                  <a:extLst>
                    <a:ext uri="{9D8B030D-6E8A-4147-A177-3AD203B41FA5}">
                      <a16:colId xmlns:a16="http://schemas.microsoft.com/office/drawing/2014/main" val="22353143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Monday</a:t>
                      </a:r>
                      <a:endParaRPr lang="en-GB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Tuesday</a:t>
                      </a:r>
                      <a:endParaRPr lang="en-GB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Wednesday</a:t>
                      </a:r>
                      <a:endParaRPr lang="en-GB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Thursday</a:t>
                      </a:r>
                      <a:endParaRPr lang="en-GB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5594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Spelling, Punctuation  and Grammar </a:t>
                      </a:r>
                    </a:p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paper 1</a:t>
                      </a:r>
                    </a:p>
                    <a:p>
                      <a:pPr algn="ctr"/>
                      <a:r>
                        <a:rPr lang="en-GB" b="1" dirty="0" smtClean="0">
                          <a:latin typeface="Tempus Sans ITC" panose="04020404030D07020202" pitchFamily="82" charset="0"/>
                        </a:rPr>
                        <a:t>45 minutes</a:t>
                      </a:r>
                      <a:endParaRPr lang="en-GB" b="1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English Reading</a:t>
                      </a:r>
                    </a:p>
                    <a:p>
                      <a:pPr algn="ctr"/>
                      <a:r>
                        <a:rPr lang="en-GB" b="1" dirty="0" smtClean="0">
                          <a:latin typeface="Tempus Sans ITC" panose="04020404030D07020202" pitchFamily="82" charset="0"/>
                        </a:rPr>
                        <a:t>1 hour</a:t>
                      </a:r>
                      <a:endParaRPr lang="en-GB" b="1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Maths </a:t>
                      </a:r>
                    </a:p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 paper</a:t>
                      </a:r>
                      <a:r>
                        <a:rPr lang="en-GB" baseline="0" dirty="0" smtClean="0">
                          <a:latin typeface="Tempus Sans ITC" panose="04020404030D07020202" pitchFamily="82" charset="0"/>
                        </a:rPr>
                        <a:t> 1 arithmetic </a:t>
                      </a:r>
                    </a:p>
                    <a:p>
                      <a:pPr algn="ctr"/>
                      <a:r>
                        <a:rPr lang="en-GB" b="1" baseline="0" dirty="0" smtClean="0">
                          <a:latin typeface="Tempus Sans ITC" panose="04020404030D07020202" pitchFamily="82" charset="0"/>
                        </a:rPr>
                        <a:t>30 minutes</a:t>
                      </a:r>
                      <a:endParaRPr lang="en-GB" b="1" dirty="0" smtClean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Maths </a:t>
                      </a:r>
                    </a:p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 paper</a:t>
                      </a:r>
                      <a:r>
                        <a:rPr lang="en-GB" baseline="0" dirty="0" smtClean="0">
                          <a:latin typeface="Tempus Sans ITC" panose="04020404030D07020202" pitchFamily="82" charset="0"/>
                        </a:rPr>
                        <a:t> 2 Reasoning </a:t>
                      </a:r>
                    </a:p>
                    <a:p>
                      <a:pPr algn="ctr"/>
                      <a:r>
                        <a:rPr lang="en-GB" b="1" baseline="0" dirty="0" smtClean="0">
                          <a:latin typeface="Tempus Sans ITC" panose="04020404030D07020202" pitchFamily="82" charset="0"/>
                        </a:rPr>
                        <a:t>40 minutes</a:t>
                      </a:r>
                      <a:endParaRPr lang="en-GB" b="1" dirty="0" smtClean="0">
                        <a:latin typeface="Tempus Sans ITC" panose="04020404030D07020202" pitchFamily="82" charset="0"/>
                      </a:endParaRPr>
                    </a:p>
                    <a:p>
                      <a:pPr algn="ctr"/>
                      <a:endParaRPr lang="en-GB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298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Spelling, Punctuation  and Grammar </a:t>
                      </a:r>
                    </a:p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Paper 2</a:t>
                      </a:r>
                    </a:p>
                    <a:p>
                      <a:pPr algn="ctr"/>
                      <a:r>
                        <a:rPr lang="en-GB" b="1" dirty="0" smtClean="0">
                          <a:latin typeface="Tempus Sans ITC" panose="04020404030D07020202" pitchFamily="82" charset="0"/>
                        </a:rPr>
                        <a:t>15 minutes</a:t>
                      </a:r>
                      <a:endParaRPr lang="en-GB" b="1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Maths –</a:t>
                      </a:r>
                    </a:p>
                    <a:p>
                      <a:pPr algn="ctr"/>
                      <a:r>
                        <a:rPr lang="en-GB" dirty="0" smtClean="0">
                          <a:latin typeface="Tempus Sans ITC" panose="04020404030D07020202" pitchFamily="82" charset="0"/>
                        </a:rPr>
                        <a:t> paper</a:t>
                      </a:r>
                      <a:r>
                        <a:rPr lang="en-GB" baseline="0" dirty="0" smtClean="0">
                          <a:latin typeface="Tempus Sans ITC" panose="04020404030D07020202" pitchFamily="82" charset="0"/>
                        </a:rPr>
                        <a:t> 2 Reasoning </a:t>
                      </a:r>
                    </a:p>
                    <a:p>
                      <a:pPr algn="ctr"/>
                      <a:r>
                        <a:rPr lang="en-GB" b="1" baseline="0" dirty="0" smtClean="0">
                          <a:latin typeface="Tempus Sans ITC" panose="04020404030D07020202" pitchFamily="82" charset="0"/>
                        </a:rPr>
                        <a:t>40 minutes</a:t>
                      </a:r>
                      <a:endParaRPr lang="en-GB" b="1" dirty="0" smtClean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Tempus Sans ITC" panose="04020404030D07020202" pitchFamily="8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25604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452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lipart Panda - Free Clipart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942" y="0"/>
            <a:ext cx="3269058" cy="216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813" y="1081116"/>
            <a:ext cx="8718183" cy="564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01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15887" y="498958"/>
            <a:ext cx="9601200" cy="1303337"/>
          </a:xfrm>
        </p:spPr>
        <p:txBody>
          <a:bodyPr>
            <a:normAutofit/>
          </a:bodyPr>
          <a:lstStyle/>
          <a:p>
            <a:r>
              <a:rPr lang="en-GB" sz="6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What SATs are and are not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2121" y="1802296"/>
            <a:ext cx="49828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Tempus Sans ITC" panose="04020404030D07020202" pitchFamily="82" charset="0"/>
              </a:rPr>
              <a:t>SATs are: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empus Sans ITC" panose="04020404030D07020202" pitchFamily="82" charset="0"/>
              </a:rPr>
              <a:t>To assess progress nationally from Reception to end of KS2 and then be used as benchmark for GCSE targets.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empus Sans ITC" panose="04020404030D07020202" pitchFamily="82" charset="0"/>
              </a:rPr>
              <a:t>Marked externally and reported to school in July.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empus Sans ITC" panose="04020404030D07020202" pitchFamily="82" charset="0"/>
              </a:rPr>
              <a:t>A tool for secondary schools to group children appropriate to their attainment.</a:t>
            </a:r>
            <a:endParaRPr lang="en-GB" sz="2400" dirty="0">
              <a:latin typeface="Tempus Sans ITC" panose="04020404030D07020202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34269" y="1802295"/>
            <a:ext cx="54565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Tempus Sans ITC" panose="04020404030D07020202" pitchFamily="82" charset="0"/>
              </a:rPr>
              <a:t>SATs are not /do not: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empus Sans ITC" panose="04020404030D07020202" pitchFamily="82" charset="0"/>
              </a:rPr>
              <a:t>To rank 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empus Sans ITC" panose="04020404030D07020202" pitchFamily="82" charset="0"/>
              </a:rPr>
              <a:t>Measure a child’s creativity, kindness and wider skills.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empus Sans ITC" panose="04020404030D07020202" pitchFamily="82" charset="0"/>
              </a:rPr>
              <a:t>Measure all of a child’s abilities and secondary schools use a range of information, such as their teacher’s assessments not just their SATs. </a:t>
            </a:r>
            <a:endParaRPr lang="en-GB" sz="2400" dirty="0">
              <a:latin typeface="Tempus Sans ITC" panose="04020404030D07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7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15887" y="498958"/>
            <a:ext cx="9601200" cy="1303337"/>
          </a:xfrm>
        </p:spPr>
        <p:txBody>
          <a:bodyPr>
            <a:normAutofit fontScale="90000"/>
          </a:bodyPr>
          <a:lstStyle/>
          <a:p>
            <a:r>
              <a:rPr lang="en-GB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How we </a:t>
            </a:r>
            <a:r>
              <a:rPr lang="en-GB" sz="6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will prepare the children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63486" y="1709530"/>
            <a:ext cx="1005508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Three  mock tests: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Autumn 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Spring 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Spring 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Question practice during lesson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Homework targeted on gaps and test type content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After school SATs club – from Spring 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2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15887" y="498958"/>
            <a:ext cx="9601200" cy="1303337"/>
          </a:xfrm>
        </p:spPr>
        <p:txBody>
          <a:bodyPr>
            <a:normAutofit/>
          </a:bodyPr>
          <a:lstStyle/>
          <a:p>
            <a:r>
              <a:rPr lang="en-GB" sz="6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How parents can support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8943" y="2080591"/>
            <a:ext cx="1005508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Go through past papers with your children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Support them with their homework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Ask them comprehension questions, after they have read.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Allow them time to practise areas identified in gap analysis on BBC </a:t>
            </a:r>
            <a:r>
              <a:rPr lang="en-GB" sz="2800" dirty="0" err="1" smtClean="0">
                <a:latin typeface="Tempus Sans ITC" panose="04020404030D07020202" pitchFamily="82" charset="0"/>
              </a:rPr>
              <a:t>Bitesize</a:t>
            </a:r>
            <a:r>
              <a:rPr lang="en-GB" sz="2800" dirty="0" smtClean="0">
                <a:latin typeface="Tempus Sans ITC" panose="04020404030D07020202" pitchFamily="82" charset="0"/>
              </a:rPr>
              <a:t> or Purple Mash. </a:t>
            </a:r>
          </a:p>
          <a:p>
            <a:endParaRPr lang="en-GB" sz="2800" dirty="0" smtClean="0">
              <a:latin typeface="Tempus Sans ITC" panose="04020404030D07020202" pitchFamily="82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61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15886" y="366436"/>
            <a:ext cx="9601200" cy="1303337"/>
          </a:xfrm>
        </p:spPr>
        <p:txBody>
          <a:bodyPr>
            <a:normAutofit fontScale="90000"/>
          </a:bodyPr>
          <a:lstStyle/>
          <a:p>
            <a:r>
              <a:rPr lang="en-GB" sz="6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anose="04020404030D07020202" pitchFamily="82" charset="0"/>
              </a:rPr>
              <a:t>Test week practical information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8943" y="1484243"/>
            <a:ext cx="1005508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Sleep is very important, try to encourage early nights.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Ensure children are in school and on time.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Children can come to the office for 8.30 for a cereal bar or fruit and to be calm before the day starts.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Ensure children have a water bottle and their lunch, PE kit etc. otherwise they will worry.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Tempus Sans ITC" panose="04020404030D07020202" pitchFamily="82" charset="0"/>
              </a:rPr>
              <a:t>They will have regular break and lunch times.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800" dirty="0">
              <a:latin typeface="Tempus Sans ITC" panose="04020404030D07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40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28625" y="699917"/>
            <a:ext cx="5817618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600" dirty="0">
                <a:latin typeface="Tempus Sans ITC" panose="04020404030D07020202" pitchFamily="82" charset="0"/>
              </a:rPr>
              <a:t>Questions</a:t>
            </a:r>
            <a:r>
              <a:rPr lang="en-GB" sz="9600" dirty="0" smtClean="0">
                <a:latin typeface="Tempus Sans ITC" panose="04020404030D07020202" pitchFamily="82" charset="0"/>
              </a:rPr>
              <a:t>?</a:t>
            </a:r>
          </a:p>
          <a:p>
            <a:endParaRPr lang="en-GB" sz="9600" dirty="0">
              <a:latin typeface="Tempus Sans ITC" panose="04020404030D07020202" pitchFamily="82" charset="0"/>
            </a:endParaRPr>
          </a:p>
          <a:p>
            <a:endParaRPr lang="en-GB" sz="9600" dirty="0" smtClean="0">
              <a:latin typeface="Tempus Sans ITC" panose="04020404030D07020202" pitchFamily="82" charset="0"/>
            </a:endParaRPr>
          </a:p>
          <a:p>
            <a:endParaRPr lang="en-GB" sz="9600" dirty="0">
              <a:latin typeface="Tempus Sans ITC" panose="04020404030D07020202" pitchFamily="82" charset="0"/>
            </a:endParaRPr>
          </a:p>
        </p:txBody>
      </p:sp>
      <p:pic>
        <p:nvPicPr>
          <p:cNvPr id="2050" name="Picture 2" descr="Interrogation Question Clip art - Any Questions png download - 2028*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618" y="2118356"/>
            <a:ext cx="2989632" cy="408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1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93960" y="1084579"/>
            <a:ext cx="6170279" cy="89562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9600" dirty="0" smtClean="0">
                <a:latin typeface="Tempus Sans ITC" panose="04020404030D07020202" pitchFamily="82" charset="0"/>
              </a:rPr>
              <a:t>Past papers </a:t>
            </a:r>
          </a:p>
          <a:p>
            <a:pPr algn="ctr"/>
            <a:r>
              <a:rPr lang="en-GB" sz="9600" dirty="0" smtClean="0">
                <a:latin typeface="Tempus Sans ITC" panose="04020404030D07020202" pitchFamily="82" charset="0"/>
              </a:rPr>
              <a:t>&amp; </a:t>
            </a:r>
          </a:p>
          <a:p>
            <a:pPr algn="ctr"/>
            <a:r>
              <a:rPr lang="en-GB" sz="9600" dirty="0" smtClean="0">
                <a:latin typeface="Tempus Sans ITC" panose="04020404030D07020202" pitchFamily="82" charset="0"/>
              </a:rPr>
              <a:t>Text books </a:t>
            </a:r>
          </a:p>
          <a:p>
            <a:pPr algn="ctr"/>
            <a:endParaRPr lang="en-GB" sz="9600" dirty="0">
              <a:latin typeface="Tempus Sans ITC" panose="04020404030D07020202" pitchFamily="82" charset="0"/>
            </a:endParaRPr>
          </a:p>
          <a:p>
            <a:pPr algn="ctr"/>
            <a:endParaRPr lang="en-GB" sz="9600" dirty="0" smtClean="0">
              <a:latin typeface="Tempus Sans ITC" panose="04020404030D07020202" pitchFamily="82" charset="0"/>
            </a:endParaRPr>
          </a:p>
          <a:p>
            <a:pPr algn="ctr"/>
            <a:endParaRPr lang="en-GB" sz="9600" dirty="0">
              <a:latin typeface="Tempus Sans ITC" panose="04020404030D07020202" pitchFamily="8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49793"/>
          <a:stretch/>
        </p:blipFill>
        <p:spPr>
          <a:xfrm rot="20712771">
            <a:off x="707737" y="375137"/>
            <a:ext cx="4734339" cy="3708952"/>
          </a:xfrm>
          <a:prstGeom prst="rect">
            <a:avLst/>
          </a:prstGeom>
        </p:spPr>
      </p:pic>
      <p:pic>
        <p:nvPicPr>
          <p:cNvPr id="1026" name="Picture 2" descr="Primary Books | CGP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21" y="3402456"/>
            <a:ext cx="4909200" cy="328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28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92</TotalTime>
  <Words>375</Words>
  <Application>Microsoft Office PowerPoint</Application>
  <PresentationFormat>Widescreen</PresentationFormat>
  <Paragraphs>83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Garamond</vt:lpstr>
      <vt:lpstr>Tempus Sans ITC</vt:lpstr>
      <vt:lpstr>Organic</vt:lpstr>
      <vt:lpstr>Year 6</vt:lpstr>
      <vt:lpstr>Aims and Objectives</vt:lpstr>
      <vt:lpstr>Dates and assessment timetable</vt:lpstr>
      <vt:lpstr>PowerPoint Presentation</vt:lpstr>
      <vt:lpstr>What SATs are and are not</vt:lpstr>
      <vt:lpstr>How we will prepare the children </vt:lpstr>
      <vt:lpstr>How parents can support </vt:lpstr>
      <vt:lpstr>Test week practical information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</dc:title>
  <dc:creator>laptop</dc:creator>
  <cp:lastModifiedBy>Lisa Willoughby</cp:lastModifiedBy>
  <cp:revision>10</cp:revision>
  <dcterms:created xsi:type="dcterms:W3CDTF">2025-09-14T18:26:13Z</dcterms:created>
  <dcterms:modified xsi:type="dcterms:W3CDTF">2025-09-16T11:17:36Z</dcterms:modified>
</cp:coreProperties>
</file>