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60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1" r:id="rId24"/>
    <p:sldId id="282" r:id="rId25"/>
    <p:sldId id="283" r:id="rId26"/>
    <p:sldId id="284" r:id="rId27"/>
    <p:sldId id="285" r:id="rId28"/>
    <p:sldId id="286" r:id="rId29"/>
    <p:sldId id="287" r:id="rId30"/>
    <p:sldId id="288" r:id="rId31"/>
    <p:sldId id="289" r:id="rId32"/>
    <p:sldId id="290" r:id="rId33"/>
    <p:sldId id="291" r:id="rId34"/>
    <p:sldId id="292" r:id="rId35"/>
    <p:sldId id="293" r:id="rId36"/>
    <p:sldId id="294" r:id="rId37"/>
    <p:sldId id="295" r:id="rId38"/>
    <p:sldId id="296" r:id="rId39"/>
    <p:sldId id="297" r:id="rId40"/>
    <p:sldId id="298" r:id="rId41"/>
    <p:sldId id="299" r:id="rId42"/>
    <p:sldId id="300" r:id="rId43"/>
    <p:sldId id="301" r:id="rId44"/>
    <p:sldId id="302" r:id="rId45"/>
    <p:sldId id="303" r:id="rId46"/>
    <p:sldId id="304" r:id="rId47"/>
    <p:sldId id="305" r:id="rId48"/>
    <p:sldId id="306" r:id="rId49"/>
    <p:sldId id="307" r:id="rId50"/>
    <p:sldId id="308" r:id="rId51"/>
    <p:sldId id="309" r:id="rId52"/>
    <p:sldId id="310" r:id="rId53"/>
    <p:sldId id="311" r:id="rId54"/>
    <p:sldId id="312" r:id="rId55"/>
    <p:sldId id="313" r:id="rId56"/>
    <p:sldId id="314" r:id="rId57"/>
    <p:sldId id="315" r:id="rId58"/>
    <p:sldId id="316" r:id="rId59"/>
    <p:sldId id="317" r:id="rId60"/>
    <p:sldId id="318" r:id="rId61"/>
    <p:sldId id="319" r:id="rId62"/>
    <p:sldId id="320" r:id="rId63"/>
    <p:sldId id="321" r:id="rId64"/>
    <p:sldId id="340" r:id="rId65"/>
    <p:sldId id="322" r:id="rId66"/>
    <p:sldId id="323" r:id="rId67"/>
    <p:sldId id="324" r:id="rId68"/>
    <p:sldId id="325" r:id="rId69"/>
    <p:sldId id="326" r:id="rId70"/>
    <p:sldId id="327" r:id="rId71"/>
    <p:sldId id="328" r:id="rId72"/>
    <p:sldId id="329" r:id="rId73"/>
    <p:sldId id="330" r:id="rId74"/>
    <p:sldId id="331" r:id="rId75"/>
    <p:sldId id="332" r:id="rId76"/>
    <p:sldId id="333" r:id="rId77"/>
    <p:sldId id="334" r:id="rId78"/>
    <p:sldId id="335" r:id="rId79"/>
    <p:sldId id="336" r:id="rId80"/>
    <p:sldId id="337" r:id="rId81"/>
    <p:sldId id="338" r:id="rId82"/>
    <p:sldId id="339" r:id="rId8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135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tableStyles" Target="tableStyle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B9A4B-509E-4405-B31A-050ACF34255C}" type="datetimeFigureOut">
              <a:rPr lang="en-GB" smtClean="0"/>
              <a:t>30/04/2025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235FA-B9F2-41C9-AADE-EA831F9E6B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05530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B9A4B-509E-4405-B31A-050ACF34255C}" type="datetimeFigureOut">
              <a:rPr lang="en-GB" smtClean="0"/>
              <a:t>30/04/2025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235FA-B9F2-41C9-AADE-EA831F9E6B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53543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B9A4B-509E-4405-B31A-050ACF34255C}" type="datetimeFigureOut">
              <a:rPr lang="en-GB" smtClean="0"/>
              <a:t>30/04/2025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235FA-B9F2-41C9-AADE-EA831F9E6B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13784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B9A4B-509E-4405-B31A-050ACF34255C}" type="datetimeFigureOut">
              <a:rPr lang="en-GB" smtClean="0"/>
              <a:t>30/04/2025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235FA-B9F2-41C9-AADE-EA831F9E6B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30165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B9A4B-509E-4405-B31A-050ACF34255C}" type="datetimeFigureOut">
              <a:rPr lang="en-GB" smtClean="0"/>
              <a:t>30/04/2025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235FA-B9F2-41C9-AADE-EA831F9E6B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27515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B9A4B-509E-4405-B31A-050ACF34255C}" type="datetimeFigureOut">
              <a:rPr lang="en-GB" smtClean="0"/>
              <a:t>30/04/2025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235FA-B9F2-41C9-AADE-EA831F9E6B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08266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B9A4B-509E-4405-B31A-050ACF34255C}" type="datetimeFigureOut">
              <a:rPr lang="en-GB" smtClean="0"/>
              <a:t>30/04/2025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235FA-B9F2-41C9-AADE-EA831F9E6B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17765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B9A4B-509E-4405-B31A-050ACF34255C}" type="datetimeFigureOut">
              <a:rPr lang="en-GB" smtClean="0"/>
              <a:t>30/04/2025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235FA-B9F2-41C9-AADE-EA831F9E6B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23804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B9A4B-509E-4405-B31A-050ACF34255C}" type="datetimeFigureOut">
              <a:rPr lang="en-GB" smtClean="0"/>
              <a:t>30/04/2025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235FA-B9F2-41C9-AADE-EA831F9E6B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18053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B9A4B-509E-4405-B31A-050ACF34255C}" type="datetimeFigureOut">
              <a:rPr lang="en-GB" smtClean="0"/>
              <a:t>30/04/2025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235FA-B9F2-41C9-AADE-EA831F9E6B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92172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B9A4B-509E-4405-B31A-050ACF34255C}" type="datetimeFigureOut">
              <a:rPr lang="en-GB" smtClean="0"/>
              <a:t>30/04/2025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235FA-B9F2-41C9-AADE-EA831F9E6B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6397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B9A4B-509E-4405-B31A-050ACF34255C}" type="datetimeFigureOut">
              <a:rPr lang="en-GB" smtClean="0"/>
              <a:t>30/04/2025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4235FA-B9F2-41C9-AADE-EA831F9E6B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94825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2.png"/><Relationship Id="rId7" Type="http://schemas.microsoft.com/office/2007/relationships/hdphoto" Target="../media/hdphoto2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microsoft.com/office/2007/relationships/hdphoto" Target="../media/hdphoto1.wdp"/><Relationship Id="rId9" Type="http://schemas.microsoft.com/office/2007/relationships/hdphoto" Target="../media/hdphoto3.wdp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941443" y="256618"/>
            <a:ext cx="566530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sz="3600" b="1" dirty="0" err="1">
                <a:latin typeface="Maiandra GD" panose="020E0502030308020204" pitchFamily="34" charset="0"/>
                <a:ea typeface="Times New Roman" panose="02020603050405020304" pitchFamily="18" charset="0"/>
              </a:rPr>
              <a:t>Pinchmill</a:t>
            </a:r>
            <a:r>
              <a:rPr lang="en-US" sz="3600" b="1" dirty="0">
                <a:latin typeface="Maiandra GD" panose="020E0502030308020204" pitchFamily="34" charset="0"/>
                <a:ea typeface="Times New Roman" panose="02020603050405020304" pitchFamily="18" charset="0"/>
              </a:rPr>
              <a:t> Primary School </a:t>
            </a:r>
            <a:endParaRPr lang="en-GB" sz="1200" dirty="0" smtClean="0">
              <a:effectLst/>
              <a:latin typeface="Maiandra GD" panose="020E0502030308020204" pitchFamily="34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US" sz="3600" b="1" dirty="0">
                <a:latin typeface="Maiandra GD" panose="020E0502030308020204" pitchFamily="34" charset="0"/>
                <a:ea typeface="Times New Roman" panose="02020603050405020304" pitchFamily="18" charset="0"/>
              </a:rPr>
              <a:t>Calculation Policy</a:t>
            </a:r>
            <a:endParaRPr lang="en-GB" sz="1200" dirty="0">
              <a:effectLst/>
              <a:latin typeface="Maiandra GD" panose="020E0502030308020204" pitchFamily="34" charset="0"/>
              <a:ea typeface="Times New Roman" panose="02020603050405020304" pitchFamily="18" charset="0"/>
            </a:endParaRPr>
          </a:p>
        </p:txBody>
      </p:sp>
      <p:pic>
        <p:nvPicPr>
          <p:cNvPr id="1026" name="Picture 2" descr="Pinchmill Primary School - Hom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087" y="202761"/>
            <a:ext cx="1235904" cy="12541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White Rose Maths - Calculation Policy, Schemes of Learning and ...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0157" y="-84920"/>
            <a:ext cx="2557669" cy="1829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5087" y="2421930"/>
            <a:ext cx="5263598" cy="5263598"/>
          </a:xfrm>
          <a:prstGeom prst="rect">
            <a:avLst/>
          </a:prstGeom>
        </p:spPr>
      </p:pic>
      <p:pic>
        <p:nvPicPr>
          <p:cNvPr id="1030" name="Picture 6" descr="Math Symbols and What They Mean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4748" b="92158" l="0" r="100000">
                        <a14:foregroundMark x1="54923" y1="22086" x2="54923" y2="22086"/>
                        <a14:foregroundMark x1="39385" y1="20647" x2="39385" y2="20647"/>
                        <a14:foregroundMark x1="37538" y1="20360" x2="37538" y2="20360"/>
                        <a14:foregroundMark x1="52308" y1="21079" x2="52308" y2="21079"/>
                        <a14:foregroundMark x1="47308" y1="21079" x2="47308" y2="21079"/>
                        <a14:foregroundMark x1="82385" y1="47986" x2="82385" y2="47986"/>
                        <a14:foregroundMark x1="78385" y1="45540" x2="78385" y2="45540"/>
                        <a14:foregroundMark x1="77308" y1="44029" x2="77308" y2="44029"/>
                        <a14:foregroundMark x1="68923" y1="46978" x2="68923" y2="46978"/>
                        <a14:foregroundMark x1="70462" y1="50000" x2="70462" y2="50000"/>
                        <a14:foregroundMark x1="86846" y1="44532" x2="86846" y2="44532"/>
                        <a14:foregroundMark x1="11385" y1="40863" x2="11385" y2="40863"/>
                        <a14:foregroundMark x1="13000" y1="50432" x2="13000" y2="50432"/>
                        <a14:foregroundMark x1="31692" y1="38345" x2="31692" y2="38345"/>
                        <a14:foregroundMark x1="27769" y1="36619" x2="27769" y2="36619"/>
                        <a14:foregroundMark x1="23769" y1="37914" x2="23769" y2="37914"/>
                        <a14:foregroundMark x1="23769" y1="31007" x2="23769" y2="31007"/>
                        <a14:foregroundMark x1="27231" y1="60360" x2="27231" y2="60360"/>
                        <a14:foregroundMark x1="27231" y1="47266" x2="27231" y2="47266"/>
                        <a14:foregroundMark x1="32000" y1="45755" x2="32000" y2="45755"/>
                        <a14:foregroundMark x1="17231" y1="30000" x2="17231" y2="30000"/>
                        <a14:foregroundMark x1="79692" y1="60791" x2="79692" y2="60791"/>
                        <a14:foregroundMark x1="78923" y1="32950" x2="78923" y2="32950"/>
                        <a14:foregroundMark x1="4000" y1="40863" x2="4000" y2="4086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806" b="13523"/>
          <a:stretch/>
        </p:blipFill>
        <p:spPr bwMode="auto">
          <a:xfrm>
            <a:off x="5498685" y="3674976"/>
            <a:ext cx="3619469" cy="3083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/>
          <p:cNvPicPr/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3388" y="2709993"/>
            <a:ext cx="1950594" cy="2165910"/>
          </a:xfrm>
          <a:prstGeom prst="rect">
            <a:avLst/>
          </a:prstGeom>
        </p:spPr>
      </p:pic>
      <p:sp>
        <p:nvSpPr>
          <p:cNvPr id="11" name="Text Box 1185"/>
          <p:cNvSpPr txBox="1">
            <a:spLocks noChangeArrowheads="1"/>
          </p:cNvSpPr>
          <p:nvPr/>
        </p:nvSpPr>
        <p:spPr bwMode="auto">
          <a:xfrm>
            <a:off x="319638" y="1616829"/>
            <a:ext cx="8908913" cy="269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 algn="ctr">
              <a:spcAft>
                <a:spcPts val="0"/>
              </a:spcAft>
            </a:pPr>
            <a:r>
              <a:rPr lang="en-US" sz="3200" b="1">
                <a:effectLst/>
                <a:latin typeface="Comic Sans MS" panose="030F0702030302020204" pitchFamily="66" charset="0"/>
                <a:ea typeface="SimSun" panose="02010600030101010101" pitchFamily="2" charset="-122"/>
                <a:cs typeface="TrebuchetMS"/>
              </a:rPr>
              <a:t>Working together to improve Mathematics </a:t>
            </a:r>
            <a:endParaRPr lang="en-GB" sz="90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US" sz="3200" b="1">
                <a:effectLst/>
                <a:latin typeface="Comic Sans MS" panose="030F0702030302020204" pitchFamily="66" charset="0"/>
                <a:ea typeface="SimSun" panose="02010600030101010101" pitchFamily="2" charset="-122"/>
                <a:cs typeface="TrebuchetMS"/>
              </a:rPr>
              <a:t>for all children.</a:t>
            </a:r>
            <a:endParaRPr lang="en-GB" sz="90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US" sz="320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en-GB" sz="90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US" sz="320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en-GB" sz="90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37324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796" y="272955"/>
            <a:ext cx="9072908" cy="6332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07285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128" y="408240"/>
            <a:ext cx="8969479" cy="61972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42117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818" y="331758"/>
            <a:ext cx="8914352" cy="61885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03669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771" y="267641"/>
            <a:ext cx="8974380" cy="62013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32820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240" y="353008"/>
            <a:ext cx="9015714" cy="6252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55276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649" y="258115"/>
            <a:ext cx="8978183" cy="6238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94744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771" y="354292"/>
            <a:ext cx="8962309" cy="61829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02909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007" y="367297"/>
            <a:ext cx="8969099" cy="6210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31085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419" y="367297"/>
            <a:ext cx="8959032" cy="6210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78415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482" y="334596"/>
            <a:ext cx="8978352" cy="6243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34864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1711" y="357770"/>
            <a:ext cx="8825446" cy="6165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70104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7073" y="522828"/>
            <a:ext cx="8449854" cy="5839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577280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8020" y="480601"/>
            <a:ext cx="8487960" cy="5896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107424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2309" y="499653"/>
            <a:ext cx="8459381" cy="5858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634559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2783" y="485364"/>
            <a:ext cx="8478433" cy="5887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52903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7546" y="466311"/>
            <a:ext cx="8468907" cy="5925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937530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7073" y="494890"/>
            <a:ext cx="8449854" cy="5868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404588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7546" y="485364"/>
            <a:ext cx="8468907" cy="5887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333404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2783" y="480601"/>
            <a:ext cx="8478433" cy="5896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426519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1836" y="509180"/>
            <a:ext cx="8440328" cy="5839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431373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2309" y="504417"/>
            <a:ext cx="8459381" cy="5849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092512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2309" y="504417"/>
            <a:ext cx="8459381" cy="5849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009567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2783" y="475838"/>
            <a:ext cx="8478433" cy="5906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345903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362" y="490127"/>
            <a:ext cx="8421275" cy="5877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70693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2783" y="485364"/>
            <a:ext cx="8478433" cy="5887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98971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2309" y="475838"/>
            <a:ext cx="8459381" cy="5906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914652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441" y="471074"/>
            <a:ext cx="8545118" cy="59158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627454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8020" y="471074"/>
            <a:ext cx="8487960" cy="59158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698997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204" y="480601"/>
            <a:ext cx="8535591" cy="5896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483935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8494" y="466311"/>
            <a:ext cx="8507012" cy="5925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216605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1836" y="509180"/>
            <a:ext cx="8440328" cy="5839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168978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204" y="471074"/>
            <a:ext cx="8535591" cy="59158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254633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8020" y="480601"/>
            <a:ext cx="8487960" cy="5896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431997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3730" y="466311"/>
            <a:ext cx="8516539" cy="5925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292949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204" y="461548"/>
            <a:ext cx="8535591" cy="59349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965387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441" y="461548"/>
            <a:ext cx="8545118" cy="59349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080277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441" y="456785"/>
            <a:ext cx="8545118" cy="59444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676474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1836" y="499653"/>
            <a:ext cx="8440328" cy="5858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393785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1836" y="504417"/>
            <a:ext cx="8440328" cy="5849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143189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4678" y="471074"/>
            <a:ext cx="8554644" cy="59158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956218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5652" y="494890"/>
            <a:ext cx="8392696" cy="5868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787765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362" y="485364"/>
            <a:ext cx="8421275" cy="5887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881919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2309" y="494890"/>
            <a:ext cx="8459381" cy="5868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609362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2783" y="475838"/>
            <a:ext cx="8478433" cy="5906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0269336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257" y="471074"/>
            <a:ext cx="8497486" cy="59158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6319412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3730" y="480601"/>
            <a:ext cx="8516539" cy="5896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6786590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7546" y="475838"/>
            <a:ext cx="8468907" cy="5906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0710272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2309" y="485364"/>
            <a:ext cx="8459381" cy="5887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5318840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1836" y="490127"/>
            <a:ext cx="8440328" cy="5877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1017018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2783" y="480601"/>
            <a:ext cx="8478433" cy="5896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8498181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7546" y="471074"/>
            <a:ext cx="8468907" cy="59158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5094232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0888" y="494890"/>
            <a:ext cx="8402223" cy="5868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59407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2783" y="466311"/>
            <a:ext cx="8478433" cy="5925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9421872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257" y="499653"/>
            <a:ext cx="8497486" cy="5858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0215525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3730" y="480601"/>
            <a:ext cx="8516539" cy="5896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3958171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8494" y="490127"/>
            <a:ext cx="8507012" cy="5877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3822266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2309" y="504417"/>
            <a:ext cx="8459381" cy="5849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8462866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7073" y="499653"/>
            <a:ext cx="8449854" cy="5858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2992968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2309" y="485364"/>
            <a:ext cx="8459381" cy="5887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756604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2309" y="485364"/>
            <a:ext cx="8459381" cy="5887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1793028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1836" y="499653"/>
            <a:ext cx="8440328" cy="5858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899934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6599" y="585390"/>
            <a:ext cx="8430802" cy="5687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0562962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152" y="485364"/>
            <a:ext cx="8573696" cy="5887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6417940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6599" y="494890"/>
            <a:ext cx="8430802" cy="5868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5248236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7073" y="503775"/>
            <a:ext cx="8449854" cy="5877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348788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2309" y="447259"/>
            <a:ext cx="8459381" cy="5963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5081354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2309" y="499653"/>
            <a:ext cx="8459381" cy="5858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5595105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441" y="490127"/>
            <a:ext cx="8545118" cy="5877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0801431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4678" y="475838"/>
            <a:ext cx="8554644" cy="5906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4130820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441" y="466311"/>
            <a:ext cx="8545118" cy="5925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0509061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8494" y="456785"/>
            <a:ext cx="8507012" cy="59444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6145107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0388" y="452022"/>
            <a:ext cx="8583223" cy="59539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4134214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4678" y="490127"/>
            <a:ext cx="8554644" cy="5877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6100568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3730" y="475838"/>
            <a:ext cx="8516539" cy="5906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856325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204" y="475838"/>
            <a:ext cx="8535591" cy="5906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9847677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9915" y="452022"/>
            <a:ext cx="8564170" cy="59539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8774042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3730" y="466311"/>
            <a:ext cx="8516539" cy="5925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9951121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8494" y="466311"/>
            <a:ext cx="8507012" cy="5925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0578270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8020" y="466311"/>
            <a:ext cx="8487960" cy="5925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0717728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204" y="456785"/>
            <a:ext cx="8535591" cy="59444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9645613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204" y="461548"/>
            <a:ext cx="8535591" cy="59349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41869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91</TotalTime>
  <Words>14</Words>
  <Application>Microsoft Office PowerPoint</Application>
  <PresentationFormat>On-screen Show (4:3)</PresentationFormat>
  <Paragraphs>6</Paragraphs>
  <Slides>82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82</vt:i4>
      </vt:variant>
    </vt:vector>
  </HeadingPairs>
  <TitlesOfParts>
    <vt:vector size="91" baseType="lpstr">
      <vt:lpstr>SimSun</vt:lpstr>
      <vt:lpstr>Arial</vt:lpstr>
      <vt:lpstr>Calibri</vt:lpstr>
      <vt:lpstr>Calibri Light</vt:lpstr>
      <vt:lpstr>Comic Sans MS</vt:lpstr>
      <vt:lpstr>Maiandra GD</vt:lpstr>
      <vt:lpstr>Times New Roman</vt:lpstr>
      <vt:lpstr>TrebuchetMS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laptop</dc:creator>
  <cp:lastModifiedBy>Lisa Willoughby</cp:lastModifiedBy>
  <cp:revision>7</cp:revision>
  <dcterms:created xsi:type="dcterms:W3CDTF">2025-03-08T18:59:31Z</dcterms:created>
  <dcterms:modified xsi:type="dcterms:W3CDTF">2025-04-30T14:04:16Z</dcterms:modified>
</cp:coreProperties>
</file>