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57" r:id="rId3"/>
    <p:sldId id="276" r:id="rId4"/>
    <p:sldId id="274" r:id="rId5"/>
    <p:sldId id="275" r:id="rId6"/>
    <p:sldId id="271" r:id="rId7"/>
    <p:sldId id="272" r:id="rId8"/>
    <p:sldId id="273" r:id="rId9"/>
    <p:sldId id="27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67"/>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5/11/2025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5/11/2025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5/11/2025</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5/11/2025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A5034C-8BD9-4B0C-893B-33834FAB227F}" type="datetime1">
              <a:rPr lang="en-US"/>
              <a:t>5/11/2025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5/11/2025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5/11/2025</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5/11/2025</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5/11/2025</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85CD17-C377-4DE5-9FCA-CC7471605C58}" type="datetime1">
              <a:rPr lang="en-US"/>
              <a:t>5/11/2025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BE9F02-BE96-4BAE-86A5-1FA60D24CAE2}" type="datetime1">
              <a:rPr lang="en-US"/>
              <a:t>5/11/2025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5/11/2025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5/11/2025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5/11/2025</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edford.gov.uk/schools-education-and-childcare/bedford-borough-year-reading-2025"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59eefm8EgDo" TargetMode="External"/><Relationship Id="rId2" Type="http://schemas.openxmlformats.org/officeDocument/2006/relationships/hyperlink" Target="https://www.instagram.com/reel/DHbYG20Cywj/?igsh=aW9kbWh2OGI5eTR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Reading</a:t>
            </a:r>
            <a:endParaRPr lang="en-US" dirty="0"/>
          </a:p>
        </p:txBody>
      </p:sp>
      <p:sp>
        <p:nvSpPr>
          <p:cNvPr id="3" name="Subtitle 2"/>
          <p:cNvSpPr>
            <a:spLocks noGrp="1"/>
          </p:cNvSpPr>
          <p:nvPr>
            <p:ph type="subTitle" idx="1"/>
          </p:nvPr>
        </p:nvSpPr>
        <p:spPr/>
        <p:txBody>
          <a:bodyPr/>
          <a:lstStyle/>
          <a:p>
            <a:r>
              <a:rPr lang="en-US" dirty="0" smtClean="0"/>
              <a:t>Bedford Borough: A Year of Reading</a:t>
            </a:r>
            <a:endParaRPr lang="en-US" dirty="0"/>
          </a:p>
        </p:txBody>
      </p:sp>
    </p:spTree>
    <p:extLst>
      <p:ext uri="{BB962C8B-B14F-4D97-AF65-F5344CB8AC3E}">
        <p14:creationId xmlns:p14="http://schemas.microsoft.com/office/powerpoint/2010/main" val="3578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Bedford Borough: A Year of Reading…..</a:t>
            </a:r>
            <a:r>
              <a:rPr lang="en-US" smtClean="0"/>
              <a:t/>
            </a:r>
            <a:br>
              <a:rPr lang="en-US" smtClean="0"/>
            </a:br>
            <a:endParaRPr lang="en-US" dirty="0"/>
          </a:p>
        </p:txBody>
      </p:sp>
      <p:sp>
        <p:nvSpPr>
          <p:cNvPr id="3" name="Content Placeholder 2"/>
          <p:cNvSpPr>
            <a:spLocks noGrp="1"/>
          </p:cNvSpPr>
          <p:nvPr>
            <p:ph idx="1"/>
          </p:nvPr>
        </p:nvSpPr>
        <p:spPr/>
        <p:txBody>
          <a:bodyPr/>
          <a:lstStyle/>
          <a:p>
            <a:r>
              <a:rPr lang="en-US" dirty="0">
                <a:hlinkClick r:id="rId3"/>
              </a:rPr>
              <a:t>Bedford Borough Year of Reading 2025 | Bedford Borough </a:t>
            </a:r>
            <a:r>
              <a:rPr lang="en-US" dirty="0" smtClean="0">
                <a:hlinkClick r:id="rId3"/>
              </a:rPr>
              <a:t>Council</a:t>
            </a:r>
            <a:endParaRPr lang="en-US" dirty="0" smtClean="0"/>
          </a:p>
          <a:p>
            <a:endParaRPr lang="en-US" dirty="0"/>
          </a:p>
        </p:txBody>
      </p:sp>
    </p:spTree>
    <p:extLst>
      <p:ext uri="{BB962C8B-B14F-4D97-AF65-F5344CB8AC3E}">
        <p14:creationId xmlns:p14="http://schemas.microsoft.com/office/powerpoint/2010/main" val="2083928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Year of Reading in Bedford</a:t>
            </a:r>
            <a:endParaRPr lang="en-GB" dirty="0"/>
          </a:p>
        </p:txBody>
      </p:sp>
      <p:sp>
        <p:nvSpPr>
          <p:cNvPr id="3" name="Content Placeholder 2"/>
          <p:cNvSpPr>
            <a:spLocks noGrp="1"/>
          </p:cNvSpPr>
          <p:nvPr>
            <p:ph idx="1"/>
          </p:nvPr>
        </p:nvSpPr>
        <p:spPr/>
        <p:txBody>
          <a:bodyPr/>
          <a:lstStyle/>
          <a:p>
            <a:r>
              <a:rPr lang="en-US" dirty="0"/>
              <a:t>Bedford Borough Council are introducing a ‘Year of Reading’, aimed at </a:t>
            </a:r>
            <a:r>
              <a:rPr lang="en-US" b="1" dirty="0"/>
              <a:t>boosting literacy rates</a:t>
            </a:r>
            <a:r>
              <a:rPr lang="en-US" dirty="0"/>
              <a:t> and encouraging a love of books across all age groups – as one in four primary school children are “not reaching the expected level of reading</a:t>
            </a:r>
            <a:r>
              <a:rPr lang="en-US" dirty="0" smtClean="0"/>
              <a:t>”.</a:t>
            </a:r>
          </a:p>
          <a:p>
            <a:r>
              <a:rPr lang="en-US" dirty="0" smtClean="0"/>
              <a:t>Libraries – Summer reading challenge</a:t>
            </a:r>
          </a:p>
          <a:p>
            <a:r>
              <a:rPr lang="en-US" dirty="0" smtClean="0"/>
              <a:t>Book Fairies</a:t>
            </a:r>
          </a:p>
          <a:p>
            <a:r>
              <a:rPr lang="en-US" dirty="0" smtClean="0"/>
              <a:t>Other events and initiatives within the Borough</a:t>
            </a:r>
            <a:endParaRPr lang="en-GB" dirty="0"/>
          </a:p>
        </p:txBody>
      </p:sp>
    </p:spTree>
    <p:extLst>
      <p:ext uri="{BB962C8B-B14F-4D97-AF65-F5344CB8AC3E}">
        <p14:creationId xmlns:p14="http://schemas.microsoft.com/office/powerpoint/2010/main" val="3767888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3690" y="-416169"/>
            <a:ext cx="9372600" cy="1200416"/>
          </a:xfrm>
        </p:spPr>
        <p:txBody>
          <a:bodyPr/>
          <a:lstStyle/>
          <a:p>
            <a:endParaRPr lang="en-GB" dirty="0"/>
          </a:p>
        </p:txBody>
      </p:sp>
      <p:sp>
        <p:nvSpPr>
          <p:cNvPr id="3" name="Content Placeholder 2"/>
          <p:cNvSpPr>
            <a:spLocks noGrp="1"/>
          </p:cNvSpPr>
          <p:nvPr>
            <p:ph idx="1"/>
          </p:nvPr>
        </p:nvSpPr>
        <p:spPr/>
        <p:txBody>
          <a:bodyPr>
            <a:normAutofit/>
          </a:bodyPr>
          <a:lstStyle/>
          <a:p>
            <a:r>
              <a:rPr lang="en-US" dirty="0"/>
              <a:t>45% of 0–2s are read to daily or nearly every day. This increases to 58% of 3–4s, in part to get them ‘school ready’, and by 5–7 years, parents reading daily to their children drops back to 44% as the notion takes hold that reading is a subject to learn at </a:t>
            </a:r>
            <a:r>
              <a:rPr lang="en-US" dirty="0" smtClean="0"/>
              <a:t>school. </a:t>
            </a:r>
          </a:p>
        </p:txBody>
      </p:sp>
    </p:spTree>
    <p:extLst>
      <p:ext uri="{BB962C8B-B14F-4D97-AF65-F5344CB8AC3E}">
        <p14:creationId xmlns:p14="http://schemas.microsoft.com/office/powerpoint/2010/main" val="2240083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Habit</a:t>
            </a:r>
            <a:endParaRPr lang="en-GB" dirty="0"/>
          </a:p>
        </p:txBody>
      </p:sp>
      <p:sp>
        <p:nvSpPr>
          <p:cNvPr id="3" name="Content Placeholder 2"/>
          <p:cNvSpPr>
            <a:spLocks noGrp="1"/>
          </p:cNvSpPr>
          <p:nvPr>
            <p:ph idx="1"/>
          </p:nvPr>
        </p:nvSpPr>
        <p:spPr/>
        <p:txBody>
          <a:bodyPr/>
          <a:lstStyle/>
          <a:p>
            <a:r>
              <a:rPr lang="en-US" dirty="0"/>
              <a:t>Reading is a great habit. Like all habits, it needs repetition and regularity to establish itself. Because it needs quiet time, and our lives today are very short of this, parents need to create it for their children. This means consciously making time and keeping interruptions to a minimum.</a:t>
            </a:r>
          </a:p>
          <a:p>
            <a:r>
              <a:rPr lang="en-US" dirty="0"/>
              <a:t>The earlier parents can start, the better as it allows the maximum time for their child to grow up with reading and for the love to take root, grow and become part of their life. And what an enriched life that will be</a:t>
            </a:r>
          </a:p>
          <a:p>
            <a:endParaRPr lang="en-GB" dirty="0"/>
          </a:p>
        </p:txBody>
      </p:sp>
    </p:spTree>
    <p:extLst>
      <p:ext uri="{BB962C8B-B14F-4D97-AF65-F5344CB8AC3E}">
        <p14:creationId xmlns:p14="http://schemas.microsoft.com/office/powerpoint/2010/main" val="41979640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at Home</a:t>
            </a:r>
            <a:endParaRPr lang="en-GB" dirty="0"/>
          </a:p>
        </p:txBody>
      </p:sp>
      <p:sp>
        <p:nvSpPr>
          <p:cNvPr id="3" name="Content Placeholder 2"/>
          <p:cNvSpPr>
            <a:spLocks noGrp="1"/>
          </p:cNvSpPr>
          <p:nvPr>
            <p:ph idx="1"/>
          </p:nvPr>
        </p:nvSpPr>
        <p:spPr/>
        <p:txBody>
          <a:bodyPr/>
          <a:lstStyle/>
          <a:p>
            <a:r>
              <a:rPr lang="en-US" dirty="0"/>
              <a:t>Reading at home with your children is one of the most meaningful ways to nurture their growth and create treasured memories. It’s a simple yet powerful act that lays the groundwork for academic success, strengthens emotional connections, and inspires a lifelong love for </a:t>
            </a:r>
            <a:r>
              <a:rPr lang="en-US" dirty="0" smtClean="0"/>
              <a:t>learning.</a:t>
            </a:r>
          </a:p>
          <a:p>
            <a:r>
              <a:rPr lang="en-US" dirty="0"/>
              <a:t>By sharing stories, you open the door to new worlds, spark their imagination, and provide them with tools to navigate life’s challenges - all while building a strong bond in a busy world</a:t>
            </a:r>
            <a:r>
              <a:rPr lang="en-US" dirty="0" smtClean="0"/>
              <a:t>.</a:t>
            </a:r>
          </a:p>
          <a:p>
            <a:r>
              <a:rPr lang="en-US" dirty="0"/>
              <a:t>Sharing books strengthens family connections, enhances language skills, and boosts confidence. Children who are read to regularly perform better in school and develop larger vocabularies. Beyond academics, stories ignite creativity, teach empathy, and </a:t>
            </a:r>
            <a:r>
              <a:rPr lang="en-US" dirty="0" err="1"/>
              <a:t>instil</a:t>
            </a:r>
            <a:r>
              <a:rPr lang="en-US" dirty="0"/>
              <a:t> valuable life lessons in a way that is both gentle and memorable. Every shared page is a step toward building your child’s future while deepening your relationship.</a:t>
            </a:r>
            <a:endParaRPr lang="en-GB" dirty="0"/>
          </a:p>
        </p:txBody>
      </p:sp>
    </p:spTree>
    <p:extLst>
      <p:ext uri="{BB962C8B-B14F-4D97-AF65-F5344CB8AC3E}">
        <p14:creationId xmlns:p14="http://schemas.microsoft.com/office/powerpoint/2010/main" val="14176560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MC Grammar</a:t>
            </a:r>
            <a:endParaRPr lang="en-GB" dirty="0"/>
          </a:p>
        </p:txBody>
      </p:sp>
      <p:sp>
        <p:nvSpPr>
          <p:cNvPr id="3" name="Content Placeholder 2"/>
          <p:cNvSpPr>
            <a:spLocks noGrp="1"/>
          </p:cNvSpPr>
          <p:nvPr>
            <p:ph idx="1"/>
          </p:nvPr>
        </p:nvSpPr>
        <p:spPr/>
        <p:txBody>
          <a:bodyPr/>
          <a:lstStyle/>
          <a:p>
            <a:r>
              <a:rPr lang="en-GB" dirty="0">
                <a:hlinkClick r:id="rId2"/>
              </a:rPr>
              <a:t>https://www.instagram.com/reel/DHbYG20Cywj/?</a:t>
            </a:r>
            <a:r>
              <a:rPr lang="en-GB" dirty="0" smtClean="0">
                <a:hlinkClick r:id="rId2"/>
              </a:rPr>
              <a:t>igsh=aW9kbWh2OGI5eTRs</a:t>
            </a:r>
            <a:endParaRPr lang="en-GB" dirty="0" smtClean="0"/>
          </a:p>
          <a:p>
            <a:endParaRPr lang="en-US" dirty="0"/>
          </a:p>
          <a:p>
            <a:r>
              <a:rPr lang="en-US" dirty="0">
                <a:hlinkClick r:id="rId3"/>
              </a:rPr>
              <a:t>We're Going on a Bear Hunt Book Rap with Singing Hands] | MC Grammar 🎤 | Educational Rap Songs 🎵</a:t>
            </a:r>
            <a:endParaRPr lang="en-GB" dirty="0"/>
          </a:p>
        </p:txBody>
      </p:sp>
    </p:spTree>
    <p:extLst>
      <p:ext uri="{BB962C8B-B14F-4D97-AF65-F5344CB8AC3E}">
        <p14:creationId xmlns:p14="http://schemas.microsoft.com/office/powerpoint/2010/main" val="16036389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you can help</a:t>
            </a:r>
            <a:endParaRPr lang="en-GB" dirty="0"/>
          </a:p>
        </p:txBody>
      </p:sp>
      <p:sp>
        <p:nvSpPr>
          <p:cNvPr id="3" name="Content Placeholder 2"/>
          <p:cNvSpPr>
            <a:spLocks noGrp="1"/>
          </p:cNvSpPr>
          <p:nvPr>
            <p:ph idx="1"/>
          </p:nvPr>
        </p:nvSpPr>
        <p:spPr/>
        <p:txBody>
          <a:bodyPr/>
          <a:lstStyle/>
          <a:p>
            <a:r>
              <a:rPr lang="en-US" dirty="0" smtClean="0"/>
              <a:t>Listen to your child read their reading book a minimum of 3 times per week. This will help to develop your child’s phonological understanding, word building, fluency, comprehension, prediction, inference etc. Try ways of not making this a “chore”. E.g. ask your child to read their book first and then read to them a book of their choice. </a:t>
            </a:r>
          </a:p>
          <a:p>
            <a:r>
              <a:rPr lang="en-US" dirty="0" smtClean="0"/>
              <a:t>Show your child your enjoyment of reading.</a:t>
            </a:r>
          </a:p>
          <a:p>
            <a:r>
              <a:rPr lang="en-US" dirty="0" smtClean="0"/>
              <a:t>Set aside a special place/time where you can enjoy a book together every day.</a:t>
            </a:r>
          </a:p>
          <a:p>
            <a:r>
              <a:rPr lang="en-US" dirty="0" smtClean="0"/>
              <a:t>Re-read the same books. Encourage your child to fill in the missing word/phrase. Develop family </a:t>
            </a:r>
            <a:r>
              <a:rPr lang="en-US" dirty="0" err="1" smtClean="0"/>
              <a:t>favourites</a:t>
            </a:r>
            <a:r>
              <a:rPr lang="en-US" dirty="0" smtClean="0"/>
              <a:t>.</a:t>
            </a:r>
          </a:p>
          <a:p>
            <a:endParaRPr lang="en-US" dirty="0" smtClean="0"/>
          </a:p>
          <a:p>
            <a:endParaRPr lang="en-GB" dirty="0"/>
          </a:p>
        </p:txBody>
      </p:sp>
    </p:spTree>
    <p:extLst>
      <p:ext uri="{BB962C8B-B14F-4D97-AF65-F5344CB8AC3E}">
        <p14:creationId xmlns:p14="http://schemas.microsoft.com/office/powerpoint/2010/main" val="7935460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663129288"/>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43</TotalTime>
  <Words>512</Words>
  <Application>Microsoft Office PowerPoint</Application>
  <PresentationFormat>Widescreen</PresentationFormat>
  <Paragraphs>28</Paragraphs>
  <Slides>9</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Euphemia</vt:lpstr>
      <vt:lpstr>Wingdings</vt:lpstr>
      <vt:lpstr>Children Playing 16x9</vt:lpstr>
      <vt:lpstr>Reading</vt:lpstr>
      <vt:lpstr>Bedford Borough: A Year of Reading….. </vt:lpstr>
      <vt:lpstr>A Year of Reading in Bedford</vt:lpstr>
      <vt:lpstr>PowerPoint Presentation</vt:lpstr>
      <vt:lpstr>Habit</vt:lpstr>
      <vt:lpstr>Reading at Home</vt:lpstr>
      <vt:lpstr>MC Grammar</vt:lpstr>
      <vt:lpstr>How you can help</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dc:title>
  <dc:creator>Laptop</dc:creator>
  <cp:lastModifiedBy>Laptop</cp:lastModifiedBy>
  <cp:revision>5</cp:revision>
  <dcterms:created xsi:type="dcterms:W3CDTF">2025-05-11T07:02:13Z</dcterms:created>
  <dcterms:modified xsi:type="dcterms:W3CDTF">2025-05-11T07:46:05Z</dcterms:modified>
</cp:coreProperties>
</file>