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1" r:id="rId4"/>
    <p:sldId id="262" r:id="rId5"/>
    <p:sldId id="258" r:id="rId6"/>
    <p:sldId id="263" r:id="rId7"/>
    <p:sldId id="259" r:id="rId8"/>
    <p:sldId id="260" r:id="rId9"/>
    <p:sldId id="264" r:id="rId10"/>
    <p:sldId id="265" r:id="rId11"/>
    <p:sldId id="266" r:id="rId12"/>
    <p:sldId id="268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51"/>
    <p:restoredTop sz="48537" autoAdjust="0"/>
  </p:normalViewPr>
  <p:slideViewPr>
    <p:cSldViewPr snapToGrid="0">
      <p:cViewPr>
        <p:scale>
          <a:sx n="48" d="100"/>
          <a:sy n="48" d="100"/>
        </p:scale>
        <p:origin x="98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B48907-6E87-6842-87A0-A99E9589A7E9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1DF9A5-1FD4-E740-B6FE-ADEC1D078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33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Laura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69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497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154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chosen phonics scheme is ELS, essential letters and sounds.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Laura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91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4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Lucy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56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 far the children have been exploring </a:t>
            </a:r>
            <a:r>
              <a:rPr lang="en-US" dirty="0" err="1"/>
              <a:t>envirmental</a:t>
            </a:r>
            <a:r>
              <a:rPr lang="en-US" dirty="0"/>
              <a:t> sounds, </a:t>
            </a:r>
            <a:r>
              <a:rPr lang="en-US" dirty="0" err="1"/>
              <a:t>instrumentl</a:t>
            </a:r>
            <a:r>
              <a:rPr lang="en-US" dirty="0"/>
              <a:t> sounds, body percussion sounds, rhythm and rhyme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Laura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743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 example of what they will be doing in </a:t>
            </a:r>
            <a:r>
              <a:rPr lang="en-US" dirty="0" smtClean="0"/>
              <a:t>Spring.</a:t>
            </a:r>
          </a:p>
          <a:p>
            <a:endParaRPr lang="en-US" dirty="0" smtClean="0"/>
          </a:p>
          <a:p>
            <a:r>
              <a:rPr lang="en-US" dirty="0" smtClean="0"/>
              <a:t>Laura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657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Laura talks about nursery</a:t>
            </a:r>
          </a:p>
          <a:p>
            <a:r>
              <a:rPr lang="en-GB" dirty="0" smtClean="0"/>
              <a:t>Lucy</a:t>
            </a:r>
            <a:r>
              <a:rPr lang="en-GB" baseline="0" dirty="0" smtClean="0"/>
              <a:t> can do the rest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161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Lucy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21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they can do so far at this level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Laura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287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Reading until </a:t>
            </a:r>
            <a:r>
              <a:rPr lang="en-US" dirty="0" smtClean="0"/>
              <a:t>3 </a:t>
            </a:r>
            <a:r>
              <a:rPr lang="en-US" dirty="0"/>
              <a:t>improves outcomes in reception, reading until 5 improves their outcomes in year 6 and reading until 8 improves outcomes aged 16!</a:t>
            </a:r>
          </a:p>
          <a:p>
            <a:endParaRPr lang="en-US" dirty="0"/>
          </a:p>
          <a:p>
            <a:r>
              <a:rPr lang="en-US" dirty="0"/>
              <a:t>Children who achieve early learning goal for literacy are 11 times more likely to achieve the expected outcomes in </a:t>
            </a:r>
            <a:r>
              <a:rPr lang="en-US" dirty="0" err="1"/>
              <a:t>maths</a:t>
            </a:r>
            <a:r>
              <a:rPr lang="en-US" dirty="0"/>
              <a:t> </a:t>
            </a:r>
            <a:r>
              <a:rPr lang="en-US"/>
              <a:t>at </a:t>
            </a:r>
            <a:r>
              <a:rPr lang="en-US" smtClean="0"/>
              <a:t>the </a:t>
            </a:r>
            <a:r>
              <a:rPr lang="en-US" dirty="0"/>
              <a:t>end of KS2, reading underpins everything!</a:t>
            </a:r>
          </a:p>
          <a:p>
            <a:endParaRPr lang="en-US" dirty="0"/>
          </a:p>
          <a:p>
            <a:r>
              <a:rPr lang="en-US" dirty="0"/>
              <a:t>We all want our children able to leave primary school able to read well and you can support us n this journey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Lucy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DF9A5-1FD4-E740-B6FE-ADEC1D0780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307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0E7D0-8A99-6239-7E20-C5F502B4D8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F4B9D0-2EAF-477E-38FC-C65B7CF6C3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8DE15-47C4-CF81-37F7-3BF0BE6A5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A32C8-5B50-D24A-CB9B-8FAF6F5AD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04BC1-7F8E-254E-2C03-469360A84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972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FD3A4-212F-574C-A33C-EF5CE5BCF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6BB7F-C49F-FDF6-1939-71C9EA6E6E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BC6BC-2DC9-D622-D4A5-8C1A85C5B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ADBE8-930C-6DE8-61A5-45BB28A03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0AA89-C6A7-F409-3329-B87D45ED5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695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8B9E4-954B-53B0-0CAD-AD1B8C7B1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676D2-7876-D584-933B-79554DB66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640DF-9CC8-9A3E-1769-F04244991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DDD5D-400B-7236-7954-6AC7BF27B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B29A5-1E0B-8FDF-911D-08238D58D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87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0E368-03B3-316E-4B65-3C499ECFE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8F4C3-DA9F-6F99-8899-B4B5CAAE5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84E9A5-0AAA-C18C-DBE5-7F53CFCA9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0BD93-5FC7-5495-D1F1-01DA3720A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46F42A-0662-0FB0-C722-0A69378D3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A4D687-1FD8-858B-581E-118CF30DA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203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1C311-D2C4-0DC2-20F9-A8514C57D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D9F83F-1491-A4CC-5E97-C27F10BAE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592E88-D92A-7BEE-641C-A7C8518EE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C6AC8F-A7AB-0A11-5E65-56C4ECBA42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24BE70-E6BB-24AB-F818-B89A38FD1C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D4133E-B467-94E3-F291-EF52C7142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7BDA18-2863-F102-CEE2-F0B112165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38879D-CE9B-7CE4-2F71-4E85659C9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5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54427-6688-C77B-62E8-999D68095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BE447-70A1-923F-91F2-EF822022B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922056-B668-3A0B-E6F1-4126C6F66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72BD50-AD49-AD1F-C72C-0AE040745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39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3D565D-8BDA-55E6-05DB-32DB39ECC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C0716B-FA2E-4F67-9606-B324B9B3E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02A2B-31B6-B3A7-48DE-E2D9C8289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27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9CB01-07D5-68CB-EE36-0C3DC1103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484E2-92F1-8969-CFA5-EDA17C1A4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92DCC8-37CB-2607-91AC-E5D122A08B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B98592-4EB5-0835-A23A-447284C63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2E323-F762-CC78-D8A0-980BC8CAD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FB570-C530-AB0A-0059-AB20C8BC7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334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DFE3A-3A53-027D-C0AD-EF9DAE9EF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DADA76-8ED7-4A7C-88B5-D7838C2709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5DD2-CD11-7394-C235-7B1EF39BE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0E42E-46F1-4055-0FED-89503E5A8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13D12-9EF4-3552-8B24-B5818F271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9A339-5B78-F439-9046-1A02ED4D0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58573-BEC7-7EBB-2C0F-F5C7F2A7E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CAE8E0-9B49-B7F6-CD90-3DF3087BE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8CB51-17B8-F4AB-1902-88F2CF52C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0696F-C7F8-BB07-4882-0B89966D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D2A57C-E73D-4BE0-BD00-FD329DB0A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72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3635AC-3ACA-12A9-EB27-E6B9E32C9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07CE49-8727-6DCA-B567-8A95F101A3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FD56E-8D68-2C7D-3A58-AB00E8116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BEF8E-E965-12DC-FE8B-CAB9C1ECC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F548D-36A9-F4E3-3B8E-6973B755B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67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8174FD-988E-388C-BD0A-17FA1FB3F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DE817-7857-3A03-4AC4-F2F9E6F6D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66CFD-B947-69C7-70DB-599EFEC34C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E110B1-97E9-B145-B269-B3AA517C794D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38EF6-10FC-D095-9B86-04A7936C59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52948-A060-7887-0B1B-25B564E9CF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D6A074-AC91-9645-836D-5B8C8480E242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 descr="Pinchmill Primary School - Home">
            <a:extLst>
              <a:ext uri="{FF2B5EF4-FFF2-40B4-BE49-F238E27FC236}">
                <a16:creationId xmlns:a16="http://schemas.microsoft.com/office/drawing/2014/main" id="{6D6171C6-02D7-4776-641F-D8DCABAB2E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160" y="5344450"/>
            <a:ext cx="1356952" cy="137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711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4988E-2F6F-CB74-6EE0-859C45FE1A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851894"/>
            <a:ext cx="9144000" cy="2387600"/>
          </a:xfrm>
        </p:spPr>
        <p:txBody>
          <a:bodyPr/>
          <a:lstStyle/>
          <a:p>
            <a:r>
              <a:rPr lang="en-US" dirty="0"/>
              <a:t>Reading Parent Workshop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EE3321-9475-B257-624E-4708AA6A9B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30617"/>
            <a:ext cx="9144000" cy="1655762"/>
          </a:xfrm>
        </p:spPr>
        <p:txBody>
          <a:bodyPr/>
          <a:lstStyle/>
          <a:p>
            <a:r>
              <a:rPr lang="en-US" dirty="0"/>
              <a:t>January 2026- EYFS</a:t>
            </a:r>
          </a:p>
        </p:txBody>
      </p:sp>
      <p:pic>
        <p:nvPicPr>
          <p:cNvPr id="7" name="Picture 6" descr="A child sitting in a chair&#10;&#10;AI-generated content may be incorrect.">
            <a:extLst>
              <a:ext uri="{FF2B5EF4-FFF2-40B4-BE49-F238E27FC236}">
                <a16:creationId xmlns:a16="http://schemas.microsoft.com/office/drawing/2014/main" id="{CC8871F4-2181-A296-E43B-AF47974CAC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893" b="26780"/>
          <a:stretch>
            <a:fillRect/>
          </a:stretch>
        </p:blipFill>
        <p:spPr>
          <a:xfrm>
            <a:off x="8453921" y="2657843"/>
            <a:ext cx="3007104" cy="3028827"/>
          </a:xfrm>
          <a:prstGeom prst="rect">
            <a:avLst/>
          </a:prstGeom>
        </p:spPr>
      </p:pic>
      <p:pic>
        <p:nvPicPr>
          <p:cNvPr id="9" name="Picture 8" descr="A child and child looking at a drawing&#10;&#10;AI-generated content may be incorrect.">
            <a:extLst>
              <a:ext uri="{FF2B5EF4-FFF2-40B4-BE49-F238E27FC236}">
                <a16:creationId xmlns:a16="http://schemas.microsoft.com/office/drawing/2014/main" id="{0D3A7E34-FFFD-7293-67EB-3CD7E3B4A29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983" b="37627"/>
          <a:stretch>
            <a:fillRect/>
          </a:stretch>
        </p:blipFill>
        <p:spPr>
          <a:xfrm>
            <a:off x="4518817" y="2625640"/>
            <a:ext cx="3154366" cy="2975674"/>
          </a:xfrm>
          <a:prstGeom prst="rect">
            <a:avLst/>
          </a:prstGeom>
        </p:spPr>
      </p:pic>
      <p:pic>
        <p:nvPicPr>
          <p:cNvPr id="11" name="Picture 10" descr="Two children sitting in a corner reading a book&#10;&#10;AI-generated content may be incorrect.">
            <a:extLst>
              <a:ext uri="{FF2B5EF4-FFF2-40B4-BE49-F238E27FC236}">
                <a16:creationId xmlns:a16="http://schemas.microsoft.com/office/drawing/2014/main" id="{2EB12380-726B-02BF-F7A7-23AB4DAF62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856" b="32844"/>
          <a:stretch>
            <a:fillRect/>
          </a:stretch>
        </p:blipFill>
        <p:spPr>
          <a:xfrm>
            <a:off x="411766" y="2684420"/>
            <a:ext cx="3314026" cy="297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8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1CEE3-7ADF-3396-4C48-799193E4E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we’re going to cover…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32BF1-6617-91F1-0E00-B8E05DF70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phonics?</a:t>
            </a:r>
          </a:p>
          <a:p>
            <a:r>
              <a:rPr lang="en-US" dirty="0"/>
              <a:t>Our chosen phonics scheme.</a:t>
            </a:r>
          </a:p>
          <a:p>
            <a:r>
              <a:rPr lang="en-US" dirty="0"/>
              <a:t>How phonics is taught.</a:t>
            </a:r>
          </a:p>
          <a:p>
            <a:r>
              <a:rPr lang="en-US" dirty="0"/>
              <a:t>Progression throughout the school.</a:t>
            </a:r>
          </a:p>
          <a:p>
            <a:r>
              <a:rPr lang="en-US" dirty="0"/>
              <a:t>The importance of pronouncing pure sounds.</a:t>
            </a:r>
          </a:p>
          <a:p>
            <a:r>
              <a:rPr lang="en-US" dirty="0"/>
              <a:t>Supporting your child with reading at home.</a:t>
            </a:r>
          </a:p>
        </p:txBody>
      </p:sp>
    </p:spTree>
    <p:extLst>
      <p:ext uri="{BB962C8B-B14F-4D97-AF65-F5344CB8AC3E}">
        <p14:creationId xmlns:p14="http://schemas.microsoft.com/office/powerpoint/2010/main" val="390996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A7835-D54F-5A58-EF62-38E1CBD01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C2724-B3B3-AF8C-15C6-3959F31D0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method of teaching beginners to read and pronounce words by learning to associate letters or letter groups with the sounds they represent. </a:t>
            </a:r>
            <a:endParaRPr lang="en-GB" dirty="0">
              <a:effectLst/>
            </a:endParaRPr>
          </a:p>
          <a:p>
            <a:r>
              <a:rPr lang="en-GB" dirty="0"/>
              <a:t>There are 44 main sounds in the English Language. Each sound is represented by a grapheme (the written representation of a sound). </a:t>
            </a:r>
            <a:endParaRPr lang="en-GB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52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8B030-B49D-6575-06CD-07AF1F76C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94FBC-3987-853C-CC30-7E92CB737D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Phoneme</a:t>
            </a:r>
            <a:r>
              <a:rPr lang="en-GB" dirty="0"/>
              <a:t>: the smallest single identifiable sound in a word.</a:t>
            </a:r>
            <a:br>
              <a:rPr lang="en-GB" dirty="0"/>
            </a:br>
            <a:r>
              <a:rPr lang="en-GB" dirty="0"/>
              <a:t>For example, in the word 'cat' there are three phonemes c/a/t. </a:t>
            </a:r>
            <a:endParaRPr lang="en-GB" dirty="0">
              <a:effectLst/>
            </a:endParaRPr>
          </a:p>
          <a:p>
            <a:r>
              <a:rPr lang="en-GB" b="1" dirty="0"/>
              <a:t>Grapheme: </a:t>
            </a:r>
            <a:r>
              <a:rPr lang="en-GB" dirty="0"/>
              <a:t>the written representation of a sound.</a:t>
            </a:r>
            <a:br>
              <a:rPr lang="en-GB" dirty="0"/>
            </a:br>
            <a:r>
              <a:rPr lang="en-GB" b="1" dirty="0"/>
              <a:t>Digraph: </a:t>
            </a:r>
            <a:r>
              <a:rPr lang="en-GB" dirty="0"/>
              <a:t>two letters making one sound. For example, /</a:t>
            </a:r>
            <a:r>
              <a:rPr lang="en-GB" dirty="0" err="1"/>
              <a:t>sh</a:t>
            </a:r>
            <a:r>
              <a:rPr lang="en-GB" dirty="0"/>
              <a:t>/ in the </a:t>
            </a:r>
            <a:endParaRPr lang="en-GB" dirty="0">
              <a:effectLst/>
            </a:endParaRPr>
          </a:p>
          <a:p>
            <a:r>
              <a:rPr lang="en-GB" dirty="0"/>
              <a:t>word '</a:t>
            </a:r>
            <a:r>
              <a:rPr lang="en-GB" b="1" dirty="0"/>
              <a:t>sh</a:t>
            </a:r>
            <a:r>
              <a:rPr lang="en-GB" dirty="0"/>
              <a:t>op'.</a:t>
            </a:r>
            <a:br>
              <a:rPr lang="en-GB" dirty="0"/>
            </a:br>
            <a:r>
              <a:rPr lang="en-GB" b="1" dirty="0"/>
              <a:t>Trigraph: </a:t>
            </a:r>
            <a:r>
              <a:rPr lang="en-GB" dirty="0"/>
              <a:t>three letters making one sound. For example, /</a:t>
            </a:r>
            <a:r>
              <a:rPr lang="en-GB" dirty="0" err="1"/>
              <a:t>igh</a:t>
            </a:r>
            <a:r>
              <a:rPr lang="en-GB" dirty="0"/>
              <a:t>/ in the </a:t>
            </a:r>
            <a:endParaRPr lang="en-GB" dirty="0">
              <a:effectLst/>
            </a:endParaRPr>
          </a:p>
          <a:p>
            <a:r>
              <a:rPr lang="en-GB" dirty="0"/>
              <a:t>word 'n</a:t>
            </a:r>
            <a:r>
              <a:rPr lang="en-GB" b="1" dirty="0"/>
              <a:t>igh</a:t>
            </a:r>
            <a:r>
              <a:rPr lang="en-GB" dirty="0"/>
              <a:t>t'.</a:t>
            </a:r>
            <a:br>
              <a:rPr lang="en-GB" dirty="0"/>
            </a:br>
            <a:r>
              <a:rPr lang="en-GB" b="1" dirty="0"/>
              <a:t>Split digraph</a:t>
            </a:r>
            <a:r>
              <a:rPr lang="en-GB" dirty="0"/>
              <a:t>: two vowel letters split but are split by one or more </a:t>
            </a:r>
            <a:endParaRPr lang="en-GB" dirty="0">
              <a:effectLst/>
            </a:endParaRPr>
          </a:p>
          <a:p>
            <a:r>
              <a:rPr lang="en-GB" dirty="0"/>
              <a:t>consonants. For example, /a-e/ in the word 'c</a:t>
            </a:r>
            <a:r>
              <a:rPr lang="en-GB" b="1" dirty="0"/>
              <a:t>a</a:t>
            </a:r>
            <a:r>
              <a:rPr lang="en-GB" dirty="0"/>
              <a:t>k</a:t>
            </a:r>
            <a:r>
              <a:rPr lang="en-GB" b="1" dirty="0"/>
              <a:t>e</a:t>
            </a:r>
            <a:r>
              <a:rPr lang="en-GB" dirty="0"/>
              <a:t>'. </a:t>
            </a:r>
            <a:endParaRPr lang="en-GB" dirty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632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1104A3-7707-3351-8720-BED469EF9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198" y="0"/>
            <a:ext cx="4933604" cy="37581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F88049-34A0-1CC2-95A3-810D85A5388C}"/>
              </a:ext>
            </a:extLst>
          </p:cNvPr>
          <p:cNvSpPr txBox="1"/>
          <p:nvPr/>
        </p:nvSpPr>
        <p:spPr>
          <a:xfrm>
            <a:off x="496957" y="4484709"/>
            <a:ext cx="86470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Children will experience the joy of books and language whilst rapidly acquiring the skills they need to become fluent independent readers and writers. </a:t>
            </a:r>
          </a:p>
        </p:txBody>
      </p:sp>
    </p:spTree>
    <p:extLst>
      <p:ext uri="{BB962C8B-B14F-4D97-AF65-F5344CB8AC3E}">
        <p14:creationId xmlns:p14="http://schemas.microsoft.com/office/powerpoint/2010/main" val="2814042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9CD5DA-5057-C0A8-50BF-F4D647A8A322}"/>
              </a:ext>
            </a:extLst>
          </p:cNvPr>
          <p:cNvSpPr txBox="1"/>
          <p:nvPr/>
        </p:nvSpPr>
        <p:spPr>
          <a:xfrm>
            <a:off x="1131404" y="2866648"/>
            <a:ext cx="992919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4000" b="1" i="1" dirty="0">
                <a:solidFill>
                  <a:srgbClr val="6319FC"/>
                </a:solidFill>
                <a:effectLst/>
                <a:latin typeface="FSLola"/>
              </a:rPr>
              <a:t>“We aim for all children to read well, quickly.” </a:t>
            </a:r>
            <a:endParaRPr lang="en-GB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3811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4486-70C2-B330-04B5-CE8E25C51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we teach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9E22E-53F8-1047-F66C-DCBB8B696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use a simple, consistent approach to teaching phonics. </a:t>
            </a:r>
            <a:endParaRPr lang="en-GB" dirty="0">
              <a:effectLst/>
            </a:endParaRPr>
          </a:p>
          <a:p>
            <a:r>
              <a:rPr lang="en-GB" dirty="0"/>
              <a:t>We have mnemonics and rhymes to support learning and recall </a:t>
            </a:r>
            <a:endParaRPr lang="en-GB" dirty="0">
              <a:effectLst/>
            </a:endParaRPr>
          </a:p>
          <a:p>
            <a:r>
              <a:rPr lang="en-GB" dirty="0"/>
              <a:t>We teach phonics every single day from the first days of nursery.</a:t>
            </a:r>
          </a:p>
          <a:p>
            <a:r>
              <a:rPr lang="en-GB" dirty="0">
                <a:effectLst/>
              </a:rPr>
              <a:t>Our scheme runs through from nursery until the end of year 1.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343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4A9F2-D442-24A7-905F-6C3A9D5B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" y="0"/>
            <a:ext cx="10515600" cy="1325563"/>
          </a:xfrm>
        </p:spPr>
        <p:txBody>
          <a:bodyPr/>
          <a:lstStyle/>
          <a:p>
            <a:r>
              <a:rPr lang="en-US" dirty="0"/>
              <a:t>How do we teach phonics?</a:t>
            </a:r>
          </a:p>
        </p:txBody>
      </p:sp>
      <p:pic>
        <p:nvPicPr>
          <p:cNvPr id="5" name="Content Placeholder 4" descr="A table of days of week&#10;&#10;AI-generated content may be incorrect.">
            <a:extLst>
              <a:ext uri="{FF2B5EF4-FFF2-40B4-BE49-F238E27FC236}">
                <a16:creationId xmlns:a16="http://schemas.microsoft.com/office/drawing/2014/main" id="{5501C1F6-ECD9-2BA6-A9C0-EACCB7EE2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10940" y="1325563"/>
            <a:ext cx="5257800" cy="5257800"/>
          </a:xfrm>
        </p:spPr>
      </p:pic>
    </p:spTree>
    <p:extLst>
      <p:ext uri="{BB962C8B-B14F-4D97-AF65-F5344CB8AC3E}">
        <p14:creationId xmlns:p14="http://schemas.microsoft.com/office/powerpoint/2010/main" val="608904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5B965-5267-C7EE-34B7-DBB6B74F6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535C0-1051-DAD7-2DCD-70412E3A4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purple and white chart with text&#10;&#10;AI-generated content may be incorrect.">
            <a:extLst>
              <a:ext uri="{FF2B5EF4-FFF2-40B4-BE49-F238E27FC236}">
                <a16:creationId xmlns:a16="http://schemas.microsoft.com/office/drawing/2014/main" id="{5CFEFF99-98A9-535D-2AD5-80D4648DDD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665" y="681037"/>
            <a:ext cx="7772400" cy="510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81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CE769-7267-5C6D-A030-65329F225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Progression throughout the Early Years into Year 1…</a:t>
            </a:r>
          </a:p>
        </p:txBody>
      </p:sp>
      <p:pic>
        <p:nvPicPr>
          <p:cNvPr id="5" name="Content Placeholder 4" descr="A white and purple chart with black text&#10;&#10;AI-generated content may be incorrect.">
            <a:extLst>
              <a:ext uri="{FF2B5EF4-FFF2-40B4-BE49-F238E27FC236}">
                <a16:creationId xmlns:a16="http://schemas.microsoft.com/office/drawing/2014/main" id="{8E9CB7D4-C7F2-F627-B8F0-5A7B14EDE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18560" y="1745816"/>
            <a:ext cx="4186119" cy="4747059"/>
          </a:xfrm>
        </p:spPr>
      </p:pic>
    </p:spTree>
    <p:extLst>
      <p:ext uri="{BB962C8B-B14F-4D97-AF65-F5344CB8AC3E}">
        <p14:creationId xmlns:p14="http://schemas.microsoft.com/office/powerpoint/2010/main" val="1896205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D9422-1BE0-2B2B-9196-2CE0C54C3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importance of pronouncing pure sounds.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116FD-A635-6B87-BDAD-CD58C779A1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650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We must use pure sounds when we are pronouncing the sounds and supporting children in reading words. 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c  a  t                         Not.                     </a:t>
            </a:r>
            <a:r>
              <a:rPr lang="en-GB" dirty="0" err="1"/>
              <a:t>cuh</a:t>
            </a:r>
            <a:r>
              <a:rPr lang="en-GB" dirty="0"/>
              <a:t>      a       </a:t>
            </a:r>
            <a:r>
              <a:rPr lang="en-GB" dirty="0" err="1"/>
              <a:t>tuh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If we mispronounce these sounds we will make reader harder for our children. </a:t>
            </a:r>
            <a:r>
              <a:rPr lang="en-GB" dirty="0">
                <a:latin typeface="Comic Sans MS" panose="030F0902030302020204" pitchFamily="66" charset="0"/>
              </a:rPr>
              <a:t/>
            </a:r>
            <a:br>
              <a:rPr lang="en-GB" dirty="0">
                <a:latin typeface="Comic Sans MS" panose="030F0902030302020204" pitchFamily="66" charset="0"/>
              </a:rPr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39074E-1DE3-0FBD-2DDB-AD21845480C4}"/>
              </a:ext>
            </a:extLst>
          </p:cNvPr>
          <p:cNvSpPr txBox="1"/>
          <p:nvPr/>
        </p:nvSpPr>
        <p:spPr>
          <a:xfrm>
            <a:off x="3036794" y="6308209"/>
            <a:ext cx="6118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</a:t>
            </a:r>
            <a:r>
              <a:rPr lang="en-US" dirty="0" err="1"/>
              <a:t>nBFnAcXHOUQ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48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5AF63-A9D6-52C0-4952-8388E57B3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Supporting your child with 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396EE-D695-29BF-80C1-76515FC25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your child a bedtime story.</a:t>
            </a:r>
          </a:p>
          <a:p>
            <a:r>
              <a:rPr lang="en-US" dirty="0"/>
              <a:t>Talk about stories.</a:t>
            </a:r>
          </a:p>
          <a:p>
            <a:r>
              <a:rPr lang="en-US" dirty="0"/>
              <a:t>Make reading playful. Sing nursery rhymes and songs</a:t>
            </a:r>
          </a:p>
          <a:p>
            <a:r>
              <a:rPr lang="en-US" dirty="0"/>
              <a:t>Build a print-rich environment. </a:t>
            </a:r>
          </a:p>
          <a:p>
            <a:r>
              <a:rPr lang="en-US" dirty="0"/>
              <a:t>Try and spot the sounds of the week in contexts outside of school. </a:t>
            </a:r>
          </a:p>
        </p:txBody>
      </p:sp>
    </p:spTree>
    <p:extLst>
      <p:ext uri="{BB962C8B-B14F-4D97-AF65-F5344CB8AC3E}">
        <p14:creationId xmlns:p14="http://schemas.microsoft.com/office/powerpoint/2010/main" val="3060480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6F275-7362-22A3-590F-D52A6EBF8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Supporting your child with 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2ADF0-E797-267F-D93B-8CA28A56C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Only 1 in 3 children are read a bedtime story at home.</a:t>
            </a:r>
          </a:p>
          <a:p>
            <a:r>
              <a:rPr lang="en-US" dirty="0"/>
              <a:t>Reading a bedtime story improves your child’s outcomes.</a:t>
            </a:r>
          </a:p>
          <a:p>
            <a:r>
              <a:rPr lang="en-US" dirty="0"/>
              <a:t>If your child views themselves as a ‘good reader’ when they leave Primary School they are more likely to earn a higher salary in their 40s.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GB" sz="2400" dirty="0"/>
              <a:t>At nursery age, reading is about listening, talking, and enjoying books together, not learning to read words independently yet. A warm, shared experience builds the foundation for future reading success.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05708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46563-1855-A8E2-F2B2-22626721D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 drop-ins </a:t>
            </a:r>
          </a:p>
        </p:txBody>
      </p:sp>
      <p:pic>
        <p:nvPicPr>
          <p:cNvPr id="2050" name="Picture 2" descr="We are open and here to help">
            <a:extLst>
              <a:ext uri="{FF2B5EF4-FFF2-40B4-BE49-F238E27FC236}">
                <a16:creationId xmlns:a16="http://schemas.microsoft.com/office/drawing/2014/main" id="{4DA704A2-417C-1565-14D0-CB6545684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306" y="1690688"/>
            <a:ext cx="6467388" cy="430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831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673</Words>
  <Application>Microsoft Office PowerPoint</Application>
  <PresentationFormat>Widescreen</PresentationFormat>
  <Paragraphs>82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Comic Sans MS</vt:lpstr>
      <vt:lpstr>FSLola</vt:lpstr>
      <vt:lpstr>Times New Roman</vt:lpstr>
      <vt:lpstr>Office Theme</vt:lpstr>
      <vt:lpstr>Reading Parent Workshop </vt:lpstr>
      <vt:lpstr>What we’re going to cover…</vt:lpstr>
      <vt:lpstr>What is phonics?</vt:lpstr>
      <vt:lpstr>What is phonics?</vt:lpstr>
      <vt:lpstr>PowerPoint Presentation</vt:lpstr>
      <vt:lpstr>PowerPoint Presentation</vt:lpstr>
      <vt:lpstr>How do we teach phonics?</vt:lpstr>
      <vt:lpstr>How do we teach phonics?</vt:lpstr>
      <vt:lpstr>PowerPoint Presentation</vt:lpstr>
      <vt:lpstr>Progression throughout the Early Years into Year 1…</vt:lpstr>
      <vt:lpstr>The importance of pronouncing pure sounds.</vt:lpstr>
      <vt:lpstr>Supporting your child with reading at home</vt:lpstr>
      <vt:lpstr>Supporting your child with reading at home</vt:lpstr>
      <vt:lpstr>Parent drop-ins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Parent Workshop </dc:title>
  <dc:creator>Lucy-Alice Wren</dc:creator>
  <cp:lastModifiedBy>Lucy Wren</cp:lastModifiedBy>
  <cp:revision>5</cp:revision>
  <dcterms:created xsi:type="dcterms:W3CDTF">2025-12-28T10:40:02Z</dcterms:created>
  <dcterms:modified xsi:type="dcterms:W3CDTF">2026-01-05T15:41:01Z</dcterms:modified>
</cp:coreProperties>
</file>